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78"/>
  </p:normalViewPr>
  <p:slideViewPr>
    <p:cSldViewPr snapToGrid="0">
      <p:cViewPr varScale="1">
        <p:scale>
          <a:sx n="109" d="100"/>
          <a:sy n="109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F4A08-8EE3-D743-85B1-228FD33EB533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8B669-5CF6-D14A-92E3-8F878F1CB0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807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140354-A814-5599-DF8D-A2F6F192B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F43053E-0050-CAA9-3712-221D6750E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DA1CDD-6D20-2AED-1F60-52C491FDF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D63198-DADD-B35F-C72A-43A65EB2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DD1563-B825-3510-69D0-CEEC0073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86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4EE0BB-CAB2-DB4A-F583-19931F7D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DF7ECA0-C607-0AC0-2C3A-80169D17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D6A2F8-D34A-29FF-A7BD-5186CF1A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698A748-5FF4-3705-BD1D-F3F46EA4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FC3AC6-C0A6-856D-2081-9181C220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59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71FE6E9-61AA-270A-0039-8B3B1BBDB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8F7770A-168E-DEE2-9AD7-C8560756D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66BCC5-B362-7C7E-92B4-70EDEECB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0B2F4DB-EFA8-E8AE-7846-6DCA8560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9E434A1-4CC7-04F7-7F3B-2125248D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7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245AAF-4B17-680E-7DFD-E6E951356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2EB6E2-103C-0284-BE57-FD3771854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947F95-950D-F7C7-AC07-15FA3457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7E7B51-09F6-335D-E18B-19380DFF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A7F708-2CDC-B97D-A14D-FFB5A2FD3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926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1E89C5-053B-AEC9-5775-59CECCCB2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5FC4590-EB23-2A54-2EEB-535D0BD68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46977A-47DA-2A40-AE6A-F9D45C21B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85E303A-C3B1-7E88-E387-95E7B090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3CFA48C-5F79-AB9B-CEB4-7CC08174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06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1F205F-2913-C64A-B5D4-7CC79D126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26B635-3B8C-EDB5-ED6C-AF9395CFB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9474BFF-BE23-3705-1E02-3078F37BB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8338FFC-1A2D-D31A-D802-9C42AFE7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0398CF-00B6-88A3-107F-D248C5CFD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0AE6909-2F58-7156-F012-87B28B5D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73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871485-15E8-2CD6-E22E-3FC28FFA5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C0B2602-38DC-BDD7-6C47-BC4BF5279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5402BB1-8A6D-8DEA-2C96-48A4677CB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FE43F31-281A-84CF-752C-970DE2175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BDB63ED-A5E3-B68B-A92D-5DB282FB2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C48999F-10C7-586F-5C4A-28F3C36FF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3A0D7C6-6332-E82F-3F10-CFBAE7F0E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D8D306E-D336-7BDC-3D41-C8A1E492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375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EF949B-D76F-5947-7187-FA140DF9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0593D7A-26D6-F7DE-D279-EF9F049D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C5D5636-3E3F-D857-66BE-D97B97A0D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86EE68-5D1D-B783-5C5A-E88405415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607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C8AA6F7-7F23-E3E6-0974-D70E49A1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00A703F-B916-B40C-831A-D9CB9BAC5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B5B84EA-66E8-39AD-129B-8F6123FD9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920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A22AC8-7898-88D2-7BB0-2BC5F6DFA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853DFE-C5CF-1B5E-F52B-6FF2541AA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A567359-C030-C1C7-C546-8D50BFF9D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692259F-8202-5195-5EEF-C8B082316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DAC43D1-FF92-F554-BB25-96E94917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3C87C7D-A847-1728-5993-3B59D9897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74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E9D62D-C19B-14EC-ECB9-5D4F1416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6585732-C724-0F40-670E-65F474814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927288F-1448-854A-F504-FA3AFDE13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2D311B5-72E0-9A9C-DE60-24005753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682A8CA-9CC1-2672-A936-0FEECCC2F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CB48EDB-8D6F-6F0A-5E92-2F15ED38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973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CC85B78-FC82-39C3-64B3-542D5283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0ADA007-FDAD-5BCB-8E8F-41F037EA5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C76F98C-B9AC-CD98-6AFE-0B40FAFAC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0D647E-B92E-CE4F-BA6B-015BB6DA00BB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788FEC9-287B-DBA9-A209-03BAC0406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3DDC49D-13EE-A1FB-37DF-24E654AB3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56AFEE-E624-2346-BF62-F57DFEBFE6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113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5Zdape_t2I?start=35&amp;feature=oembed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8CD0FE-1B56-44F3-769B-3E3E4275CD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0" i="0" u="none" strike="noStrike" dirty="0">
                <a:solidFill>
                  <a:srgbClr val="050505"/>
                </a:solidFill>
                <a:effectLst/>
                <a:latin typeface="system-ui"/>
              </a:rPr>
              <a:t>Jak doktoranci mogą uczestniczyć w procesie rozwoju mediów akademickich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91F2E39-0273-92A0-7ED4-7718F1F3F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1872" y="4096224"/>
            <a:ext cx="8548255" cy="499191"/>
          </a:xfrm>
        </p:spPr>
        <p:txBody>
          <a:bodyPr>
            <a:normAutofit fontScale="70000" lnSpcReduction="20000"/>
          </a:bodyPr>
          <a:lstStyle/>
          <a:p>
            <a:r>
              <a:rPr lang="pl-PL" b="0" i="0" u="none" strike="noStrike" dirty="0" err="1">
                <a:solidFill>
                  <a:srgbClr val="050505"/>
                </a:solidFill>
                <a:effectLst/>
                <a:latin typeface="system-ui"/>
              </a:rPr>
              <a:t>ProDoktorancko</a:t>
            </a:r>
            <a:r>
              <a:rPr lang="pl-PL" b="0" i="0" u="none" strike="noStrike" dirty="0">
                <a:solidFill>
                  <a:srgbClr val="050505"/>
                </a:solidFill>
                <a:effectLst/>
                <a:latin typeface="system-ui"/>
              </a:rPr>
              <a:t> i </a:t>
            </a:r>
            <a:r>
              <a:rPr lang="pl-PL" b="0" i="0" u="none" strike="noStrike" dirty="0" err="1">
                <a:solidFill>
                  <a:srgbClr val="050505"/>
                </a:solidFill>
                <a:effectLst/>
                <a:latin typeface="system-ui"/>
              </a:rPr>
              <a:t>ProEkologicznie</a:t>
            </a:r>
            <a:r>
              <a:rPr lang="pl-PL" b="0" i="0" u="none" strike="noStrike" dirty="0">
                <a:solidFill>
                  <a:srgbClr val="050505"/>
                </a:solidFill>
                <a:effectLst/>
                <a:latin typeface="system-ui"/>
              </a:rPr>
              <a:t> - Popularyzacja praw i dobrych praktyk doktoranckich oraz zachowań proekologicznych</a:t>
            </a:r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56DBB3D2-7765-E747-48E6-FCBFD43CE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95866"/>
            <a:ext cx="12192000" cy="120294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F03D488-ABCC-78E9-7463-4DA1ECA71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1941" y="5799260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F630CEC9-8163-AE20-EDB9-ACB238628C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CF17EF7A-F9AA-1D39-9462-497CA115C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" y="6127499"/>
            <a:ext cx="7772400" cy="406351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61933692-7657-A7F3-9604-22FDAB121717}"/>
              </a:ext>
            </a:extLst>
          </p:cNvPr>
          <p:cNvSpPr txBox="1"/>
          <p:nvPr/>
        </p:nvSpPr>
        <p:spPr>
          <a:xfrm>
            <a:off x="10134600" y="5219096"/>
            <a:ext cx="3058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dr Artur Łabuz </a:t>
            </a:r>
          </a:p>
        </p:txBody>
      </p:sp>
    </p:spTree>
    <p:extLst>
      <p:ext uri="{BB962C8B-B14F-4D97-AF65-F5344CB8AC3E}">
        <p14:creationId xmlns:p14="http://schemas.microsoft.com/office/powerpoint/2010/main" val="104496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6DBB3D2-7765-E747-48E6-FCBFD43CE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F03D488-ABCC-78E9-7463-4DA1ECA71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F630CEC9-8163-AE20-EDB9-ACB238628C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CF17EF7A-F9AA-1D39-9462-497CA115C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69F6B5FC-E04A-FECE-2F28-48692E19A018}"/>
              </a:ext>
            </a:extLst>
          </p:cNvPr>
          <p:cNvSpPr txBox="1"/>
          <p:nvPr/>
        </p:nvSpPr>
        <p:spPr>
          <a:xfrm>
            <a:off x="1023257" y="2810212"/>
            <a:ext cx="105905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000" dirty="0"/>
              <a:t>Czym są media akademickie?</a:t>
            </a:r>
          </a:p>
        </p:txBody>
      </p:sp>
    </p:spTree>
    <p:extLst>
      <p:ext uri="{BB962C8B-B14F-4D97-AF65-F5344CB8AC3E}">
        <p14:creationId xmlns:p14="http://schemas.microsoft.com/office/powerpoint/2010/main" val="268242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EE024-D720-1F2B-BCFD-B80A3586E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8E9FCA8-4066-14E5-1F3F-8A2C2D36B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2D6CB52-E5B7-226D-8761-698AF444E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3CCFAD7F-A030-0A7F-2991-22348983D4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D092B31F-D3C1-861E-846E-E272BDE68A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9D4FA21-0891-CAC7-BEAB-81241B1AE14A}"/>
              </a:ext>
            </a:extLst>
          </p:cNvPr>
          <p:cNvSpPr txBox="1"/>
          <p:nvPr/>
        </p:nvSpPr>
        <p:spPr>
          <a:xfrm>
            <a:off x="587829" y="1702116"/>
            <a:ext cx="1063534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Radio akademickie</a:t>
            </a:r>
            <a:r>
              <a:rPr lang="pl-PL" dirty="0"/>
              <a:t> – stacje radiowe prowadzone przez uczelnie lub ich studentów, które transmitują audycje o tematyce naukowej, kulturalnej i społecznej, często z udziałem ekspertów z różnych dziedzin. Przykładem może być </a:t>
            </a:r>
            <a:r>
              <a:rPr lang="pl-PL" dirty="0" err="1"/>
              <a:t>Nius</a:t>
            </a:r>
            <a:r>
              <a:rPr lang="pl-PL" dirty="0"/>
              <a:t> Radio na Uniwersytecie Szczecińskim.</a:t>
            </a:r>
          </a:p>
          <a:p>
            <a:r>
              <a:rPr lang="pl-PL" b="1" dirty="0"/>
              <a:t>Telewizja akademicka</a:t>
            </a:r>
            <a:r>
              <a:rPr lang="pl-PL" dirty="0"/>
              <a:t> – telewizje, które tworzą treści wideo dotyczące życia uczelni, wydarzeń naukowych, konferencji czy wywiadów z profesorami i studentami. </a:t>
            </a:r>
            <a:r>
              <a:rPr lang="pl-PL" dirty="0" err="1"/>
              <a:t>UniwiZja</a:t>
            </a:r>
            <a:r>
              <a:rPr lang="pl-PL" dirty="0"/>
              <a:t>, również związana z Uniwersytetem Szczecińskim, jest przykładem takiej platformy.</a:t>
            </a:r>
          </a:p>
          <a:p>
            <a:r>
              <a:rPr lang="pl-PL" b="1" dirty="0"/>
              <a:t>Portale internetowe</a:t>
            </a:r>
            <a:r>
              <a:rPr lang="pl-PL" dirty="0"/>
              <a:t> – strony internetowe prowadzone przez uczelnie, które publikują artykuły, badania, raporty oraz informacje związane z działalnością naukową i edukacyjną. Mogą to być zarówno blogi naukowe, jak i pełnowymiarowe serwisy z aktualnościami.</a:t>
            </a:r>
          </a:p>
          <a:p>
            <a:r>
              <a:rPr lang="pl-PL" b="1" dirty="0"/>
              <a:t>Czasopisma i magazyny</a:t>
            </a:r>
            <a:r>
              <a:rPr lang="pl-PL" dirty="0"/>
              <a:t> – czasopisma wydawane przez uczelnie, gdzie publikowane są wyniki badań, opinie ekspertów, a także artykuły dotyczące innowacji i współczesnych problemów akademickich.</a:t>
            </a:r>
          </a:p>
          <a:p>
            <a:r>
              <a:rPr lang="pl-PL" b="1" dirty="0"/>
              <a:t>Podcasty i serwisy wideo</a:t>
            </a:r>
            <a:r>
              <a:rPr lang="pl-PL" dirty="0"/>
              <a:t> – coraz bardziej popularna forma mediów, która umożliwia doktorantom i pracownikom uczelni dzielenie się wiedzą poprzez nagrania audio i wideo.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BEA9473-E77B-1BFA-8F20-775B539B3216}"/>
              </a:ext>
            </a:extLst>
          </p:cNvPr>
          <p:cNvSpPr txBox="1"/>
          <p:nvPr/>
        </p:nvSpPr>
        <p:spPr>
          <a:xfrm>
            <a:off x="3233058" y="368103"/>
            <a:ext cx="7685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dirty="0"/>
              <a:t>Media akademickie</a:t>
            </a:r>
          </a:p>
        </p:txBody>
      </p:sp>
    </p:spTree>
    <p:extLst>
      <p:ext uri="{BB962C8B-B14F-4D97-AF65-F5344CB8AC3E}">
        <p14:creationId xmlns:p14="http://schemas.microsoft.com/office/powerpoint/2010/main" val="159623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CE14A-0A23-110A-15B8-834F97D22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BCE31409-9FB7-6152-816F-BD9156EDC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F3712D59-452D-2D84-D7C0-9F30497A8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EFE8BC69-ED28-3791-3483-07B39B15F1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40F39050-90F9-0DAB-0BB0-E94B20A55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9078E251-1906-49CC-E3D0-34F0A0CDCD6D}"/>
              </a:ext>
            </a:extLst>
          </p:cNvPr>
          <p:cNvSpPr txBox="1"/>
          <p:nvPr/>
        </p:nvSpPr>
        <p:spPr>
          <a:xfrm>
            <a:off x="3021802" y="347704"/>
            <a:ext cx="110925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dirty="0"/>
              <a:t>Media akademickie a doktoranci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BDD3154-C31E-05EF-D5DC-188001AAB13F}"/>
              </a:ext>
            </a:extLst>
          </p:cNvPr>
          <p:cNvSpPr txBox="1"/>
          <p:nvPr/>
        </p:nvSpPr>
        <p:spPr>
          <a:xfrm>
            <a:off x="718457" y="1309748"/>
            <a:ext cx="991360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1600" b="1" i="0" u="none" strike="noStrike" dirty="0">
                <a:solidFill>
                  <a:srgbClr val="000000"/>
                </a:solidFill>
                <a:effectLst/>
              </a:rPr>
              <a:t>1. Promocja badań naukowych</a:t>
            </a:r>
          </a:p>
          <a:p>
            <a:pPr algn="l"/>
            <a:r>
              <a:rPr lang="pl-PL" sz="1600" b="0" i="0" u="none" strike="noStrike" dirty="0">
                <a:solidFill>
                  <a:srgbClr val="000000"/>
                </a:solidFill>
                <a:effectLst/>
              </a:rPr>
              <a:t>Media akademickie, takie jak radio, telewizja czy portale internetowe uczelni, dają doktorantom możliwość popularyzowania wyników swoich badań. Dzięki nim mogą dotrzeć do szerszego grona odbiorców, w tym studentów, naukowców z innych dziedzin oraz ogółu społeczeństwa. Publikowanie treści o swoich badaniach może przyciągnąć uwagę potencjalnych partnerów do współpracy, sponsorów lub przyszłych pracodawców​;</a:t>
            </a:r>
          </a:p>
          <a:p>
            <a:pPr algn="l"/>
            <a:r>
              <a:rPr lang="pl-PL" sz="1600" b="1" dirty="0">
                <a:solidFill>
                  <a:srgbClr val="000000"/>
                </a:solidFill>
              </a:rPr>
              <a:t>2. Promocja wydarzeń naukowych i kulturalnych </a:t>
            </a:r>
          </a:p>
          <a:p>
            <a:pPr algn="l"/>
            <a:r>
              <a:rPr lang="pl-PL" sz="1600" i="0" u="none" strike="noStrike" dirty="0">
                <a:solidFill>
                  <a:srgbClr val="000000"/>
                </a:solidFill>
                <a:effectLst/>
              </a:rPr>
              <a:t>Media akademickie, mogą również pomóc w nagłaśnianiu wydarzeń kulturalnych organizowanych przez doktorantów. </a:t>
            </a:r>
          </a:p>
          <a:p>
            <a:pPr algn="l"/>
            <a:r>
              <a:rPr lang="pl-PL" sz="1600" b="1" dirty="0">
                <a:solidFill>
                  <a:srgbClr val="000000"/>
                </a:solidFill>
              </a:rPr>
              <a:t>3. Poprawa widoczności w środowisku akademickim </a:t>
            </a:r>
          </a:p>
          <a:p>
            <a:pPr algn="l"/>
            <a:r>
              <a:rPr lang="pl-PL" sz="16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Zaangażowanie w media uczelniane pozwala doktorantom na budowanie własnej marki w środowisku akademickim. Prezentując swoje badania i kompetencje, mogą zyskać rozpoznawalność wśród studentów, kolegów naukowców i przedstawicieli administracji uczelni</a:t>
            </a:r>
          </a:p>
          <a:p>
            <a:pPr algn="l"/>
            <a:r>
              <a:rPr lang="pl-PL" sz="1600" b="1" dirty="0">
                <a:solidFill>
                  <a:srgbClr val="000000"/>
                </a:solidFill>
                <a:latin typeface="-webkit-standard"/>
              </a:rPr>
              <a:t>4. Budowanie sieci kontaktów</a:t>
            </a:r>
            <a:endParaRPr lang="pl-PL" sz="1600" b="1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pl-PL" sz="16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Dzięki uczestnictwu w mediach akademickich, doktoranci mają szansę nawiązać kontakty z innymi badaczami, ekspertami z różnych dziedzin, organizacjami doktoranckimi oraz przedstawicielami mediów. Taka sieć kontaktów może być niezwykle wartościowa w kontekście rozwoju kariery akademickiej, wypromowania swojej oraz poszukiwania nowych możliwości współpracy naukowej​</a:t>
            </a:r>
            <a:endParaRPr lang="pl-PL" sz="16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pl-PL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9423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8D5ED-7E83-38BD-DED5-38EFD5F05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30DEBCF-9BD2-055E-0303-6F690E1B5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890691E3-FF44-1E14-1FB3-E53E3ADAA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9D41A492-9D84-89F8-34D8-5A58765D5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EDDD5742-99EB-962D-D149-BC5D8C8B09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23902DCD-6274-9D7D-0F66-8831CCAA5416}"/>
              </a:ext>
            </a:extLst>
          </p:cNvPr>
          <p:cNvSpPr txBox="1"/>
          <p:nvPr/>
        </p:nvSpPr>
        <p:spPr>
          <a:xfrm>
            <a:off x="2738773" y="362362"/>
            <a:ext cx="110925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dirty="0"/>
              <a:t>Jak uczestniczyć w tworzeniu mediów?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5A803AD-C428-6880-52C3-F0C8688B926B}"/>
              </a:ext>
            </a:extLst>
          </p:cNvPr>
          <p:cNvSpPr txBox="1"/>
          <p:nvPr/>
        </p:nvSpPr>
        <p:spPr>
          <a:xfrm>
            <a:off x="718457" y="1309748"/>
            <a:ext cx="10472057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3200" b="0" i="0" u="none" strike="noStrike" dirty="0">
                <a:solidFill>
                  <a:srgbClr val="000000"/>
                </a:solidFill>
                <a:effectLst/>
              </a:rPr>
              <a:t>1. Stworzenie i prowadzenie mediów społecznościowych;</a:t>
            </a:r>
          </a:p>
          <a:p>
            <a:pPr algn="l"/>
            <a:r>
              <a:rPr lang="pl-PL" sz="3200" dirty="0">
                <a:solidFill>
                  <a:srgbClr val="000000"/>
                </a:solidFill>
              </a:rPr>
              <a:t>2. Współpraca ze Szkołą Doktorską; </a:t>
            </a:r>
          </a:p>
          <a:p>
            <a:pPr algn="l"/>
            <a:r>
              <a:rPr lang="pl-PL" sz="3200" b="0" i="0" u="none" strike="noStrike" dirty="0">
                <a:solidFill>
                  <a:srgbClr val="000000"/>
                </a:solidFill>
                <a:effectLst/>
              </a:rPr>
              <a:t>3. Współpraca na poziomie danego wydziału uczelni;</a:t>
            </a:r>
          </a:p>
          <a:p>
            <a:pPr algn="l"/>
            <a:r>
              <a:rPr lang="pl-PL" sz="3200" dirty="0">
                <a:solidFill>
                  <a:srgbClr val="000000"/>
                </a:solidFill>
              </a:rPr>
              <a:t>4. Współpraca z Rzecznikiem Uczelni;</a:t>
            </a:r>
          </a:p>
          <a:p>
            <a:pPr algn="l"/>
            <a:r>
              <a:rPr lang="pl-PL" sz="3200" b="0" i="0" u="none" strike="noStrike" dirty="0">
                <a:solidFill>
                  <a:srgbClr val="000000"/>
                </a:solidFill>
                <a:effectLst/>
              </a:rPr>
              <a:t>5. Współpraca z Działem Promocji Uczelni;</a:t>
            </a:r>
          </a:p>
          <a:p>
            <a:pPr algn="l"/>
            <a:r>
              <a:rPr lang="pl-PL" sz="3200" dirty="0">
                <a:solidFill>
                  <a:srgbClr val="000000"/>
                </a:solidFill>
              </a:rPr>
              <a:t>6. Współpraca z Władzami Uczelni;</a:t>
            </a:r>
            <a:endParaRPr lang="pl-PL" sz="32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pl-PL" sz="3200" dirty="0">
                <a:solidFill>
                  <a:srgbClr val="000000"/>
                </a:solidFill>
              </a:rPr>
              <a:t>7. Współpraca z Radiem i Telewizją Uczelnianą.</a:t>
            </a:r>
            <a:endParaRPr lang="pl-PL" sz="3200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260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E844E-B752-DB55-84BB-BB6604989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7E2689B-050D-9FCA-BC0A-77BAAA33A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CADF46A-104F-DDD5-32F9-EC8A0EE50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14E65726-B329-D292-8A70-B72A28C419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D5E190E5-71E0-9F0E-B3D4-EB6ACA7C6A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pic>
        <p:nvPicPr>
          <p:cNvPr id="2" name="Multimedia online 1" descr="II Otwarte Posiedzenie Zarządu KRD kadencji 2023">
            <a:hlinkClick r:id="" action="ppaction://media"/>
            <a:extLst>
              <a:ext uri="{FF2B5EF4-FFF2-40B4-BE49-F238E27FC236}">
                <a16:creationId xmlns:a16="http://schemas.microsoft.com/office/drawing/2014/main" id="{EE67061B-7FDD-CD94-4AD9-2CD7CEBE452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1468273" y="0"/>
            <a:ext cx="10723727" cy="605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9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DFB72-5B54-2A7A-CCB3-2862B68A0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A00AA8F-C434-5828-FE6B-2BAAAB1EB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77890"/>
            <a:ext cx="12192001" cy="88101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8FD61719-5E4C-7A5C-05B1-09EBCFCEA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074" y="6058905"/>
            <a:ext cx="2828059" cy="881015"/>
          </a:xfrm>
          <a:prstGeom prst="rect">
            <a:avLst/>
          </a:prstGeom>
        </p:spPr>
      </p:pic>
      <p:pic>
        <p:nvPicPr>
          <p:cNvPr id="11" name="Obraz 10" descr="Obraz zawierający tekst, Czcionka, Grafika, projekt graficzny&#10;&#10;Opis wygenerowany automatycznie">
            <a:extLst>
              <a:ext uri="{FF2B5EF4-FFF2-40B4-BE49-F238E27FC236}">
                <a16:creationId xmlns:a16="http://schemas.microsoft.com/office/drawing/2014/main" id="{87924E78-A8F8-1418-7E44-099C8CE64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29" y="0"/>
            <a:ext cx="2518930" cy="123178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35777A35-5AFE-1D13-43D5-4E1D20495B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6414794"/>
            <a:ext cx="7772400" cy="406351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5EA5C660-FC66-DE9C-FBD6-C2CD1FC05055}"/>
              </a:ext>
            </a:extLst>
          </p:cNvPr>
          <p:cNvSpPr txBox="1"/>
          <p:nvPr/>
        </p:nvSpPr>
        <p:spPr>
          <a:xfrm>
            <a:off x="2579078" y="340032"/>
            <a:ext cx="110925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/>
              <a:t>Promocja inicjatyw akademickich – Kampania medialna na uczelni</a:t>
            </a:r>
          </a:p>
          <a:p>
            <a:r>
              <a:rPr lang="pl-PL" sz="2400" b="1" dirty="0"/>
              <a:t>(warsztat)</a:t>
            </a:r>
          </a:p>
          <a:p>
            <a:endParaRPr lang="pl-PL" sz="36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90EFCE9-4A87-6107-88D8-9BB78B7DF1D1}"/>
              </a:ext>
            </a:extLst>
          </p:cNvPr>
          <p:cNvSpPr txBox="1"/>
          <p:nvPr/>
        </p:nvSpPr>
        <p:spPr>
          <a:xfrm>
            <a:off x="489857" y="1524000"/>
            <a:ext cx="11364686" cy="4464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dirty="0"/>
              <a:t>Dzielimy się na grupy i wybieramy:</a:t>
            </a:r>
          </a:p>
          <a:p>
            <a:pPr marL="800100" lvl="1" indent="-342900">
              <a:buAutoNum type="arabicPeriod"/>
            </a:pPr>
            <a:endParaRPr lang="pl-PL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Promocja Balu Doktorantów;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Promocja Międzynarodowej Konferencji Doktorantów w formie hybrydowej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Projekt Naukowy dla Doktorantów – pierwsza edycja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Podpisywanie Porozumienie międzyuczelnianego Doktorantów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/>
              <a:t>Własny pomysł</a:t>
            </a:r>
          </a:p>
          <a:p>
            <a:r>
              <a:rPr lang="pl-PL" dirty="0"/>
              <a:t>2. Tworzymy kampanię promocyjną, uwzględniając:</a:t>
            </a:r>
            <a:endParaRPr lang="pl-PL" dirty="0"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pl-PL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itchFamily="2" charset="2"/>
              <a:buChar char="v"/>
              <a:tabLst>
                <a:tab pos="1371600" algn="l"/>
              </a:tabLst>
            </a:pP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Główny przekaz (hasło, wartość dodana dla uczestników).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itchFamily="2" charset="2"/>
              <a:buChar char="v"/>
              <a:tabLst>
                <a:tab pos="1371600" algn="l"/>
              </a:tabLst>
            </a:pP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Kanały komunikacji (online i offline).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itchFamily="2" charset="2"/>
              <a:buChar char="v"/>
              <a:tabLst>
                <a:tab pos="1371600" algn="l"/>
              </a:tabLst>
            </a:pP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Harmonogram i sposób mierzenia efektów.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1371600" algn="l"/>
              </a:tabLst>
            </a:pP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Prezentacja i dyskusja – grupy prezentują swoje pomysły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561037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Doktorancko i ProEkologicznie - Popularyzacja praw i dobrych praktyk doktoranckich oraz zachowań proekologicznych" id="{885223D3-53BA-3F49-916D-FDEE0EC75DDB}" vid="{2DEAD7A5-123E-BE4F-BCFA-4245CD51E04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527</Words>
  <Application>Microsoft Macintosh PowerPoint</Application>
  <PresentationFormat>Panoramiczny</PresentationFormat>
  <Paragraphs>42</Paragraphs>
  <Slides>7</Slides>
  <Notes>0</Notes>
  <HiddenSlides>0</HiddenSlides>
  <MMClips>1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-webkit-standard</vt:lpstr>
      <vt:lpstr>Aptos</vt:lpstr>
      <vt:lpstr>Aptos Display</vt:lpstr>
      <vt:lpstr>Arial</vt:lpstr>
      <vt:lpstr>system-ui</vt:lpstr>
      <vt:lpstr>Wingdings</vt:lpstr>
      <vt:lpstr>Motyw pakietu Office</vt:lpstr>
      <vt:lpstr>Jak doktoranci mogą uczestniczyć w procesie rozwoju mediów akademickich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Wendorf</dc:creator>
  <cp:lastModifiedBy>Artur Łabuz</cp:lastModifiedBy>
  <cp:revision>2</cp:revision>
  <dcterms:created xsi:type="dcterms:W3CDTF">2024-09-23T14:48:41Z</dcterms:created>
  <dcterms:modified xsi:type="dcterms:W3CDTF">2024-10-17T09:52:49Z</dcterms:modified>
</cp:coreProperties>
</file>